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8" r:id="rId2"/>
    <p:sldId id="260" r:id="rId3"/>
    <p:sldId id="261" r:id="rId4"/>
    <p:sldId id="262" r:id="rId5"/>
    <p:sldId id="263" r:id="rId6"/>
    <p:sldId id="265" r:id="rId7"/>
    <p:sldId id="264" r:id="rId8"/>
    <p:sldId id="267" r:id="rId9"/>
    <p:sldId id="266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824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5B38A5-464B-A940-9C1C-3ABB104BE6A1}" type="datetimeFigureOut">
              <a:rPr lang="en-US" smtClean="0"/>
              <a:t>1/18/24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FCDC96-1536-2F4E-9F52-FCA9FB084A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356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A8193-9070-B443-B7AF-4CA15A47F6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017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FCDC96-1536-2F4E-9F52-FCA9FB084A4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2502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C5171-C793-5A41-B5C3-1360F00CD4A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78A6F-2522-7746-9375-27BC06759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581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C5171-C793-5A41-B5C3-1360F00CD4A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78A6F-2522-7746-9375-27BC06759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654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C5171-C793-5A41-B5C3-1360F00CD4A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78A6F-2522-7746-9375-27BC06759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519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C5171-C793-5A41-B5C3-1360F00CD4A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78A6F-2522-7746-9375-27BC06759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815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C5171-C793-5A41-B5C3-1360F00CD4A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78A6F-2522-7746-9375-27BC06759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06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C5171-C793-5A41-B5C3-1360F00CD4A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78A6F-2522-7746-9375-27BC06759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781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C5171-C793-5A41-B5C3-1360F00CD4A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78A6F-2522-7746-9375-27BC06759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03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C5171-C793-5A41-B5C3-1360F00CD4A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78A6F-2522-7746-9375-27BC06759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69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C5171-C793-5A41-B5C3-1360F00CD4A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78A6F-2522-7746-9375-27BC06759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376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C5171-C793-5A41-B5C3-1360F00CD4A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78A6F-2522-7746-9375-27BC06759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539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EC5171-C793-5A41-B5C3-1360F00CD4A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278A6F-2522-7746-9375-27BC06759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215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EC5171-C793-5A41-B5C3-1360F00CD4A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278A6F-2522-7746-9375-27BC06759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137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mailto:gy246@cam.ac.uk" TargetMode="External"/><Relationship Id="rId3" Type="http://schemas.openxmlformats.org/officeDocument/2006/relationships/hyperlink" Target="mailto:pm286@cam.ac.uk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7.png"/><Relationship Id="rId5" Type="http://schemas.openxmlformats.org/officeDocument/2006/relationships/image" Target="../media/image2.png"/><Relationship Id="rId10" Type="http://schemas.openxmlformats.org/officeDocument/2006/relationships/image" Target="../media/image6.png"/><Relationship Id="rId4" Type="http://schemas.openxmlformats.org/officeDocument/2006/relationships/image" Target="../media/image1.png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vivliostyle.vercel.app/#src=https://raw.githubusercontent.com/semanticClimate/glossary-demo/main/html/index.html" TargetMode="External"/><Relationship Id="rId2" Type="http://schemas.openxmlformats.org/officeDocument/2006/relationships/hyperlink" Target="https://github.com/petermr/pyamiimage/blob/main/presentations/2021_11_06_InCoB_2021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emanticclimate.github.io/p/en/posts/resources/" TargetMode="External"/><Relationship Id="rId4" Type="http://schemas.openxmlformats.org/officeDocument/2006/relationships/hyperlink" Target="https://tibhannover.github.io/semanticclimate/ipcc_glossary.html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opsin.ch.cam.ac.uk/" TargetMode="External"/><Relationship Id="rId3" Type="http://schemas.openxmlformats.org/officeDocument/2006/relationships/hyperlink" Target="https://unfccc.int/" TargetMode="External"/><Relationship Id="rId7" Type="http://schemas.openxmlformats.org/officeDocument/2006/relationships/hyperlink" Target="https://www.tib.eu/en/?lang=en" TargetMode="External"/><Relationship Id="rId2" Type="http://schemas.openxmlformats.org/officeDocument/2006/relationships/hyperlink" Target="https://github.com/peterm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ikimedia.de/" TargetMode="External"/><Relationship Id="rId5" Type="http://schemas.openxmlformats.org/officeDocument/2006/relationships/hyperlink" Target="https://nipgr.ac.in/home/home.php" TargetMode="External"/><Relationship Id="rId10" Type="http://schemas.openxmlformats.org/officeDocument/2006/relationships/hyperlink" Target="https://chemicaltagger.ch.cam.ac.uk/" TargetMode="External"/><Relationship Id="rId4" Type="http://schemas.openxmlformats.org/officeDocument/2006/relationships/hyperlink" Target="https://www.ipcc.ch/" TargetMode="External"/><Relationship Id="rId9" Type="http://schemas.openxmlformats.org/officeDocument/2006/relationships/hyperlink" Target="http://www-pmr.ch.cam.ac.uk/wiki/Oscar3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831278" y="2955510"/>
            <a:ext cx="3048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i="1" dirty="0" err="1"/>
              <a:t>CompbioMPhil</a:t>
            </a:r>
            <a:r>
              <a:rPr lang="en-US" sz="2000" i="1" dirty="0"/>
              <a:t> </a:t>
            </a:r>
            <a:r>
              <a:rPr lang="en-US" sz="2000" dirty="0"/>
              <a:t>2023/4, Cambridge, UK</a:t>
            </a:r>
            <a:r>
              <a:rPr lang="en-US" sz="2000" i="1" dirty="0"/>
              <a:t>, 2024-01-17</a:t>
            </a:r>
          </a:p>
        </p:txBody>
      </p:sp>
      <p:sp>
        <p:nvSpPr>
          <p:cNvPr id="7" name="Rectangle 6"/>
          <p:cNvSpPr/>
          <p:nvPr/>
        </p:nvSpPr>
        <p:spPr>
          <a:xfrm>
            <a:off x="489618" y="538609"/>
            <a:ext cx="8114632" cy="58477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200" dirty="0"/>
              <a:t>Semantic Knowledge Extraction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47636" y="1461511"/>
            <a:ext cx="572167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Peter Murray-Rust, </a:t>
            </a:r>
            <a:r>
              <a:rPr lang="en-US" sz="1600" dirty="0">
                <a:hlinkClick r:id="rId3"/>
              </a:rPr>
              <a:t>pm286@cam.ac.uk</a:t>
            </a:r>
            <a:endParaRPr lang="en-US" sz="1600" dirty="0"/>
          </a:p>
          <a:p>
            <a:pPr algn="ctr"/>
            <a:r>
              <a:rPr lang="en-US" i="1" dirty="0"/>
              <a:t>Yusuf </a:t>
            </a:r>
            <a:r>
              <a:rPr lang="en-US" i="1" dirty="0" err="1"/>
              <a:t>Hamied</a:t>
            </a:r>
            <a:r>
              <a:rPr lang="en-US" i="1" dirty="0"/>
              <a:t> Dept of Chemistry, Univ. of Cambridge, UK.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5942" y="6260057"/>
            <a:ext cx="1934942" cy="676990"/>
          </a:xfrm>
          <a:prstGeom prst="rect">
            <a:avLst/>
          </a:prstGeom>
        </p:spPr>
      </p:pic>
      <p:pic>
        <p:nvPicPr>
          <p:cNvPr id="10" name="Shape 35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142875" y="6156871"/>
            <a:ext cx="2238375" cy="612384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12" name="pasted-image.pdf"/>
          <p:cNvPicPr/>
          <p:nvPr/>
        </p:nvPicPr>
        <p:blipFill>
          <a:blip r:embed="rId6"/>
          <a:stretch>
            <a:fillRect/>
          </a:stretch>
        </p:blipFill>
        <p:spPr>
          <a:xfrm>
            <a:off x="5229281" y="6260057"/>
            <a:ext cx="1914397" cy="582110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extBox 12"/>
          <p:cNvSpPr txBox="1"/>
          <p:nvPr/>
        </p:nvSpPr>
        <p:spPr>
          <a:xfrm>
            <a:off x="384018" y="3830759"/>
            <a:ext cx="82771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Plants, Chemistry, Climate, Software, Corpora, Semantics, Community</a:t>
            </a:r>
          </a:p>
        </p:txBody>
      </p:sp>
      <p:pic>
        <p:nvPicPr>
          <p:cNvPr id="14" name="Picture 13" descr="Screen Shot 2017-09-25 at 15.32.16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2150" y="5687817"/>
            <a:ext cx="1584325" cy="120498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0165" y="5820483"/>
            <a:ext cx="33191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Images from PMR CC-BY and Wikimedia CC BY-SA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2F09F7-5C96-3C53-60D3-2EA678756608}"/>
              </a:ext>
            </a:extLst>
          </p:cNvPr>
          <p:cNvSpPr txBox="1"/>
          <p:nvPr/>
        </p:nvSpPr>
        <p:spPr>
          <a:xfrm>
            <a:off x="2149475" y="2252082"/>
            <a:ext cx="474623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Gitanjali Yadav, </a:t>
            </a:r>
            <a:r>
              <a:rPr lang="en-GB" sz="1600" b="0" i="0" u="none" strike="noStrike" dirty="0">
                <a:solidFill>
                  <a:srgbClr val="3C4043"/>
                </a:solidFill>
                <a:effectLst/>
                <a:latin typeface="Roboto" panose="02000000000000000000" pitchFamily="2" charset="0"/>
                <a:hlinkClick r:id="rId8"/>
              </a:rPr>
              <a:t>gy246@cam.ac.uk</a:t>
            </a:r>
            <a:endParaRPr lang="en-US" sz="1600" dirty="0"/>
          </a:p>
          <a:p>
            <a:pPr algn="ctr"/>
            <a:r>
              <a:rPr lang="en-US" i="1" dirty="0"/>
              <a:t>Nat. Inst. Plant Genome Research, New Delhi, IN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E05AFF-0E0C-F6E5-13DD-83251575D525}"/>
              </a:ext>
            </a:extLst>
          </p:cNvPr>
          <p:cNvSpPr txBox="1"/>
          <p:nvPr/>
        </p:nvSpPr>
        <p:spPr>
          <a:xfrm>
            <a:off x="2054057" y="4879481"/>
            <a:ext cx="5108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Laptop-friendly, </a:t>
            </a:r>
            <a:r>
              <a:rPr lang="en-US" dirty="0" err="1"/>
              <a:t>OpenNotebookScience</a:t>
            </a:r>
            <a:r>
              <a:rPr lang="en-US" dirty="0"/>
              <a:t>, </a:t>
            </a:r>
            <a:r>
              <a:rPr lang="en-US" dirty="0" err="1"/>
              <a:t>OpenAccess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A9008E6-592E-54C9-09B0-E16E4ED91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3637" y="6102677"/>
            <a:ext cx="722856" cy="72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CDFA12C-9AB0-7239-5FF5-0E291272EF0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34808" y="5640979"/>
            <a:ext cx="2082800" cy="558800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9AEEE38-ABCD-2859-41E6-13EDB33208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98" y="5343429"/>
            <a:ext cx="874986" cy="954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7197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FFB82-6B76-EBD0-35FF-067FB4497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Climate tweets 2024-01-17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938605-1DD5-8D29-8E41-B3BB2C37B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967" y="1107237"/>
            <a:ext cx="3428832" cy="31668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9998B5B-9B8A-44C5-D46E-F1C168A10A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952" y="1107237"/>
            <a:ext cx="2728914" cy="24476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CD93504-1B8E-6879-C4D6-D69029C543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5952" y="3554858"/>
            <a:ext cx="3588213" cy="304852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F220593-7688-C1F9-BE33-7BEC19B2EF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88833" y="3554858"/>
            <a:ext cx="3066297" cy="33031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C13359-AD22-B700-A56F-BA4403649B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00475" y="1194649"/>
            <a:ext cx="3047379" cy="3302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593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F0595-71E7-ADD1-B5DC-92D784CA4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9977"/>
            <a:ext cx="8229600" cy="1143000"/>
          </a:xfrm>
        </p:spPr>
        <p:txBody>
          <a:bodyPr/>
          <a:lstStyle/>
          <a:p>
            <a:r>
              <a:rPr lang="en-US" dirty="0"/>
              <a:t>Disease and Climate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42BA8B-C658-3F39-24F3-1AD17ED2B6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958" y="1942940"/>
            <a:ext cx="9002156" cy="420100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F1B4B58-1A21-9577-10DA-01B2C8E7FA40}"/>
              </a:ext>
            </a:extLst>
          </p:cNvPr>
          <p:cNvSpPr txBox="1"/>
          <p:nvPr/>
        </p:nvSpPr>
        <p:spPr>
          <a:xfrm>
            <a:off x="3901168" y="1386766"/>
            <a:ext cx="1217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supervised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1815EB-98F7-C4C5-2E55-83736A894C06}"/>
              </a:ext>
            </a:extLst>
          </p:cNvPr>
          <p:cNvSpPr txBox="1"/>
          <p:nvPr/>
        </p:nvSpPr>
        <p:spPr>
          <a:xfrm>
            <a:off x="7664802" y="1242977"/>
            <a:ext cx="1464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unsupervised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0186E9-BC41-5FE6-D6E1-BF7176E191BF}"/>
              </a:ext>
            </a:extLst>
          </p:cNvPr>
          <p:cNvSpPr txBox="1"/>
          <p:nvPr/>
        </p:nvSpPr>
        <p:spPr>
          <a:xfrm>
            <a:off x="2604798" y="1777233"/>
            <a:ext cx="919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country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F36824-B9AF-E327-3AFF-505C0D2E91DB}"/>
              </a:ext>
            </a:extLst>
          </p:cNvPr>
          <p:cNvSpPr txBox="1"/>
          <p:nvPr/>
        </p:nvSpPr>
        <p:spPr>
          <a:xfrm>
            <a:off x="3901168" y="1777233"/>
            <a:ext cx="891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disease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571342-5630-1A3C-6B14-9B592CFF1981}"/>
              </a:ext>
            </a:extLst>
          </p:cNvPr>
          <p:cNvSpPr txBox="1"/>
          <p:nvPr/>
        </p:nvSpPr>
        <p:spPr>
          <a:xfrm>
            <a:off x="5169325" y="1777233"/>
            <a:ext cx="914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funders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DC574A-7AE6-DCA2-4CEF-5CF35989E604}"/>
              </a:ext>
            </a:extLst>
          </p:cNvPr>
          <p:cNvSpPr txBox="1"/>
          <p:nvPr/>
        </p:nvSpPr>
        <p:spPr>
          <a:xfrm>
            <a:off x="569375" y="1787311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PMCarticle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586E770-0251-318B-3F91-9FD6CDFCC6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6861" y="4055080"/>
            <a:ext cx="7783512" cy="2088866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4083502-D85A-F00E-CB9B-91BDDCC874A2}"/>
              </a:ext>
            </a:extLst>
          </p:cNvPr>
          <p:cNvSpPr txBox="1"/>
          <p:nvPr/>
        </p:nvSpPr>
        <p:spPr>
          <a:xfrm>
            <a:off x="803573" y="1150460"/>
            <a:ext cx="2020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5 mins, 300 articles</a:t>
            </a:r>
          </a:p>
        </p:txBody>
      </p:sp>
    </p:spTree>
    <p:extLst>
      <p:ext uri="{BB962C8B-B14F-4D97-AF65-F5344CB8AC3E}">
        <p14:creationId xmlns:p14="http://schemas.microsoft.com/office/powerpoint/2010/main" val="942138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F91FEF-3B18-4566-CA34-1E44E716A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04" y="959350"/>
            <a:ext cx="7531100" cy="4343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D269E88-61B9-06E0-78B1-3524B75171E3}"/>
              </a:ext>
            </a:extLst>
          </p:cNvPr>
          <p:cNvSpPr txBox="1"/>
          <p:nvPr/>
        </p:nvSpPr>
        <p:spPr>
          <a:xfrm>
            <a:off x="738000" y="5663166"/>
            <a:ext cx="56418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Essential Oil Database Manually extracted from Literature;</a:t>
            </a:r>
          </a:p>
          <a:p>
            <a:r>
              <a:rPr lang="en-US" b="1" dirty="0"/>
              <a:t>Gitanjali Yadav and colleagues</a:t>
            </a:r>
            <a:r>
              <a:rPr lang="en-US" dirty="0"/>
              <a:t>, NIPGR, New Delhi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DAE71F-249D-0760-768A-18FCB083F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7719" y="1938773"/>
            <a:ext cx="1887377" cy="4919227"/>
          </a:xfrm>
          <a:prstGeom prst="rect">
            <a:avLst/>
          </a:prstGeom>
          <a:ln w="28575">
            <a:solidFill>
              <a:srgbClr val="FF0000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96B1428-BBA4-BC48-A888-BDEFC7671E5D}"/>
              </a:ext>
            </a:extLst>
          </p:cNvPr>
          <p:cNvSpPr txBox="1"/>
          <p:nvPr/>
        </p:nvSpPr>
        <p:spPr>
          <a:xfrm>
            <a:off x="7728613" y="1569441"/>
            <a:ext cx="1301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dictionaries</a:t>
            </a:r>
          </a:p>
        </p:txBody>
      </p:sp>
    </p:spTree>
    <p:extLst>
      <p:ext uri="{BB962C8B-B14F-4D97-AF65-F5344CB8AC3E}">
        <p14:creationId xmlns:p14="http://schemas.microsoft.com/office/powerpoint/2010/main" val="1554397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A9164E-CC41-B5B1-3F7C-90DAC9802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331" y="1377279"/>
            <a:ext cx="7772400" cy="41034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F84229-59EF-5F4A-6090-5071FCE89A3F}"/>
              </a:ext>
            </a:extLst>
          </p:cNvPr>
          <p:cNvSpPr txBox="1"/>
          <p:nvPr/>
        </p:nvSpPr>
        <p:spPr>
          <a:xfrm>
            <a:off x="82192" y="523981"/>
            <a:ext cx="91766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/>
              <a:t>semanticClimate</a:t>
            </a:r>
            <a:r>
              <a:rPr lang="en-US" sz="4000" dirty="0"/>
              <a:t> team meeting 2024-01-15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EE824-E4B9-DB76-E0B7-6695DA324FA0}"/>
              </a:ext>
            </a:extLst>
          </p:cNvPr>
          <p:cNvSpPr txBox="1"/>
          <p:nvPr/>
        </p:nvSpPr>
        <p:spPr>
          <a:xfrm>
            <a:off x="1921267" y="5964687"/>
            <a:ext cx="5757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Zoom, Slack</a:t>
            </a:r>
            <a:r>
              <a:rPr lang="en-US" b="1" dirty="0"/>
              <a:t>, </a:t>
            </a:r>
            <a:r>
              <a:rPr lang="en-US" b="1" dirty="0" err="1">
                <a:solidFill>
                  <a:srgbClr val="FF0000"/>
                </a:solidFill>
              </a:rPr>
              <a:t>Github</a:t>
            </a:r>
            <a:r>
              <a:rPr lang="en-US" b="1" dirty="0">
                <a:solidFill>
                  <a:srgbClr val="FF0000"/>
                </a:solidFill>
              </a:rPr>
              <a:t> repos + discussion, Google </a:t>
            </a:r>
            <a:r>
              <a:rPr lang="en-US" b="1" dirty="0" err="1">
                <a:solidFill>
                  <a:srgbClr val="FF0000"/>
                </a:solidFill>
              </a:rPr>
              <a:t>Colab</a:t>
            </a:r>
            <a:r>
              <a:rPr lang="en-US" b="1" dirty="0">
                <a:solidFill>
                  <a:srgbClr val="FF0000"/>
                </a:solidFill>
              </a:rPr>
              <a:t>, </a:t>
            </a:r>
            <a:r>
              <a:rPr lang="en-US" b="1" dirty="0" err="1">
                <a:solidFill>
                  <a:srgbClr val="FF0000"/>
                </a:solidFill>
              </a:rPr>
              <a:t>PyPI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7247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011FB4-0B0A-258D-A65C-BDC664FF4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71" y="1739899"/>
            <a:ext cx="8645119" cy="39108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02F094D-A916-CEA4-5304-32640929A08A}"/>
              </a:ext>
            </a:extLst>
          </p:cNvPr>
          <p:cNvSpPr txBox="1"/>
          <p:nvPr/>
        </p:nvSpPr>
        <p:spPr>
          <a:xfrm>
            <a:off x="1973353" y="585627"/>
            <a:ext cx="54162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Daily recording and transcript of sessions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BA8FE6-8446-91F1-04AC-17925CD1ADD3}"/>
              </a:ext>
            </a:extLst>
          </p:cNvPr>
          <p:cNvSpPr txBox="1"/>
          <p:nvPr/>
        </p:nvSpPr>
        <p:spPr>
          <a:xfrm>
            <a:off x="2342507" y="2291138"/>
            <a:ext cx="716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Zoom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00ABDB-40C7-1F94-5908-56DDC6240C0D}"/>
              </a:ext>
            </a:extLst>
          </p:cNvPr>
          <p:cNvSpPr txBox="1"/>
          <p:nvPr/>
        </p:nvSpPr>
        <p:spPr>
          <a:xfrm>
            <a:off x="6870964" y="2232293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Slack?</a:t>
            </a:r>
          </a:p>
        </p:txBody>
      </p:sp>
    </p:spTree>
    <p:extLst>
      <p:ext uri="{BB962C8B-B14F-4D97-AF65-F5344CB8AC3E}">
        <p14:creationId xmlns:p14="http://schemas.microsoft.com/office/powerpoint/2010/main" val="732607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4C8F5-E4AA-8079-705E-DB3589ABE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Demos/Resources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96251-40F6-C7BA-2B69-8B96BD9E7C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i="1" dirty="0" err="1"/>
              <a:t>Anuv</a:t>
            </a:r>
            <a:r>
              <a:rPr lang="en-US" i="1" dirty="0"/>
              <a:t> Chakraborty</a:t>
            </a:r>
            <a:r>
              <a:rPr lang="en-US" dirty="0"/>
              <a:t>: </a:t>
            </a:r>
            <a:r>
              <a:rPr lang="en-US" b="1" dirty="0"/>
              <a:t>Phytochemical Knowledge from Images </a:t>
            </a:r>
            <a:r>
              <a:rPr lang="en-US" sz="1400" dirty="0">
                <a:hlinkClick r:id="rId2"/>
              </a:rPr>
              <a:t>https://github.com/petermr/pyamiimage/blob/main/presentations/2021_11_06_InCoB_2021.pdf</a:t>
            </a:r>
            <a:r>
              <a:rPr lang="en-US" sz="1400" dirty="0"/>
              <a:t> </a:t>
            </a:r>
          </a:p>
          <a:p>
            <a:r>
              <a:rPr lang="en-US" i="1" dirty="0"/>
              <a:t>Simon Worthington: </a:t>
            </a:r>
            <a:r>
              <a:rPr lang="en-US" b="1" dirty="0"/>
              <a:t>IPCC Glossary </a:t>
            </a:r>
            <a:r>
              <a:rPr lang="en-US" sz="1500" dirty="0">
                <a:hlinkClick r:id="rId3"/>
              </a:rPr>
              <a:t>https://vivliostyle.vercel.app/#src=https://raw.githubusercontent.com/semanticClimate/glossary-demo/main/html/index.html</a:t>
            </a:r>
            <a:r>
              <a:rPr lang="en-US" sz="1500" dirty="0"/>
              <a:t> </a:t>
            </a:r>
          </a:p>
          <a:p>
            <a:r>
              <a:rPr lang="en-US" i="1" dirty="0"/>
              <a:t>Shweata Hegde</a:t>
            </a:r>
            <a:r>
              <a:rPr lang="en-US" dirty="0"/>
              <a:t>: </a:t>
            </a:r>
            <a:r>
              <a:rPr lang="en-US" b="1" dirty="0"/>
              <a:t>IPCC Glossary Knowledge Graph</a:t>
            </a:r>
            <a:r>
              <a:rPr lang="en-US" dirty="0"/>
              <a:t> </a:t>
            </a:r>
            <a:r>
              <a:rPr lang="en-US" sz="1400" dirty="0">
                <a:hlinkClick r:id="rId4"/>
              </a:rPr>
              <a:t>https://tibhannover.github.io/semanticclimate/ipcc_glossary.html</a:t>
            </a:r>
            <a:r>
              <a:rPr lang="en-US" sz="1400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Fuller list of videos, software, semantic resources at: </a:t>
            </a:r>
            <a:r>
              <a:rPr lang="en-US" sz="1500" dirty="0">
                <a:hlinkClick r:id="rId5"/>
              </a:rPr>
              <a:t>https://semanticclimate.github.io/p/en/posts/resources/</a:t>
            </a:r>
            <a:r>
              <a:rPr lang="en-US" sz="15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86528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E4EDC-90D4-1526-EA66-374E6A715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08C84-31F2-02A4-1CA9-17370608B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Software</a:t>
            </a:r>
            <a:r>
              <a:rPr lang="en-US" dirty="0"/>
              <a:t>: NLP , image extraction, knowledge graphs, semantic dictionaries</a:t>
            </a:r>
          </a:p>
          <a:p>
            <a:r>
              <a:rPr lang="en-US" i="1" dirty="0"/>
              <a:t>Subjects</a:t>
            </a:r>
            <a:r>
              <a:rPr lang="en-US" dirty="0"/>
              <a:t>: phytochemistry and/or climate</a:t>
            </a:r>
            <a:endParaRPr lang="en-US" i="1" dirty="0"/>
          </a:p>
          <a:p>
            <a:r>
              <a:rPr lang="en-US" i="1" dirty="0"/>
              <a:t>Knowledge</a:t>
            </a:r>
            <a:r>
              <a:rPr lang="en-US" dirty="0"/>
              <a:t>: Literature corpora, Dictionaries, IPCC/UNFCCC conversions</a:t>
            </a:r>
          </a:p>
        </p:txBody>
      </p:sp>
    </p:spTree>
    <p:extLst>
      <p:ext uri="{BB962C8B-B14F-4D97-AF65-F5344CB8AC3E}">
        <p14:creationId xmlns:p14="http://schemas.microsoft.com/office/powerpoint/2010/main" val="1674189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6ED01-4095-F9E5-784B-A8EC3B1E5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 and Thanks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2E178-4DCF-DA90-C0CA-9F1D6DC602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236" y="1417638"/>
            <a:ext cx="8229600" cy="4525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content and software(many repos) </a:t>
            </a:r>
            <a:r>
              <a:rPr lang="en-US" sz="1700" dirty="0">
                <a:hlinkClick r:id="rId2"/>
              </a:rPr>
              <a:t>https://github.com/petermr</a:t>
            </a:r>
            <a:r>
              <a:rPr lang="en-US" sz="1700" dirty="0"/>
              <a:t> </a:t>
            </a:r>
          </a:p>
          <a:p>
            <a:r>
              <a:rPr lang="en-US" dirty="0"/>
              <a:t>UNFCCC: </a:t>
            </a:r>
            <a:r>
              <a:rPr lang="en-US" sz="1700" dirty="0">
                <a:hlinkClick r:id="rId3"/>
              </a:rPr>
              <a:t>https://unfccc.int/</a:t>
            </a:r>
            <a:r>
              <a:rPr lang="en-US" sz="1700" dirty="0"/>
              <a:t> </a:t>
            </a:r>
          </a:p>
          <a:p>
            <a:r>
              <a:rPr lang="en-US" dirty="0"/>
              <a:t>UN/IPCC: </a:t>
            </a:r>
            <a:r>
              <a:rPr lang="en-US" sz="1700" dirty="0">
                <a:hlinkClick r:id="rId4"/>
              </a:rPr>
              <a:t>https://www.ipcc.ch/</a:t>
            </a:r>
            <a:r>
              <a:rPr lang="en-US" sz="1700" dirty="0"/>
              <a:t> </a:t>
            </a:r>
          </a:p>
          <a:p>
            <a:r>
              <a:rPr lang="en-US" dirty="0"/>
              <a:t>NIPGR: </a:t>
            </a:r>
            <a:r>
              <a:rPr lang="en-US" sz="1700" dirty="0">
                <a:hlinkClick r:id="rId5"/>
              </a:rPr>
              <a:t>https://nipgr.ac.in/home/home.php</a:t>
            </a:r>
            <a:r>
              <a:rPr lang="en-US" sz="1700" dirty="0"/>
              <a:t> </a:t>
            </a:r>
          </a:p>
          <a:p>
            <a:r>
              <a:rPr lang="en-US" dirty="0"/>
              <a:t>Wikimedia DE: </a:t>
            </a:r>
            <a:r>
              <a:rPr lang="en-US" sz="1700" dirty="0">
                <a:hlinkClick r:id="rId6"/>
              </a:rPr>
              <a:t>https://www.wikimedia.de/</a:t>
            </a:r>
            <a:r>
              <a:rPr lang="en-US" sz="1700" dirty="0"/>
              <a:t> </a:t>
            </a:r>
          </a:p>
          <a:p>
            <a:r>
              <a:rPr lang="en-US" dirty="0"/>
              <a:t>TiB Hannover: </a:t>
            </a:r>
            <a:r>
              <a:rPr lang="en-US" sz="1700" dirty="0">
                <a:hlinkClick r:id="rId7"/>
              </a:rPr>
              <a:t>https://www.tib.eu/en/?lang=en</a:t>
            </a:r>
            <a:r>
              <a:rPr lang="en-US" sz="1700" dirty="0"/>
              <a:t> </a:t>
            </a:r>
          </a:p>
          <a:p>
            <a:r>
              <a:rPr lang="en-US" dirty="0"/>
              <a:t>PMR/</a:t>
            </a:r>
            <a:r>
              <a:rPr lang="en-US" dirty="0" err="1"/>
              <a:t>UnivOfCam</a:t>
            </a:r>
            <a:r>
              <a:rPr lang="en-US" dirty="0"/>
              <a:t> group software:  </a:t>
            </a:r>
            <a:r>
              <a:rPr lang="en-US" sz="1600" dirty="0">
                <a:hlinkClick r:id="rId8"/>
              </a:rPr>
              <a:t>https://opsin.ch.cam.ac.uk/</a:t>
            </a:r>
            <a:r>
              <a:rPr lang="en-US" sz="1600" dirty="0"/>
              <a:t> </a:t>
            </a:r>
            <a:r>
              <a:rPr lang="en-US" sz="1600" dirty="0">
                <a:hlinkClick r:id="rId9"/>
              </a:rPr>
              <a:t>http://www-pmr.ch.cam.ac.uk/wiki/Oscar3</a:t>
            </a:r>
            <a:r>
              <a:rPr lang="en-US" sz="1600" dirty="0"/>
              <a:t> </a:t>
            </a:r>
            <a:r>
              <a:rPr lang="en-US" sz="1600" dirty="0">
                <a:hlinkClick r:id="rId10"/>
              </a:rPr>
              <a:t>https://chemicaltagger.ch.cam.ac.uk/</a:t>
            </a:r>
            <a:r>
              <a:rPr lang="en-US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58050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</TotalTime>
  <Words>417</Words>
  <Application>Microsoft Macintosh PowerPoint</Application>
  <PresentationFormat>On-screen Show (4:3)</PresentationFormat>
  <Paragraphs>46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Roboto</vt:lpstr>
      <vt:lpstr>Office Theme</vt:lpstr>
      <vt:lpstr>PowerPoint Presentation</vt:lpstr>
      <vt:lpstr>Climate tweets 2024-01-17</vt:lpstr>
      <vt:lpstr>Disease and Climate</vt:lpstr>
      <vt:lpstr>PowerPoint Presentation</vt:lpstr>
      <vt:lpstr>PowerPoint Presentation</vt:lpstr>
      <vt:lpstr>PowerPoint Presentation</vt:lpstr>
      <vt:lpstr>Demos/Resources</vt:lpstr>
      <vt:lpstr>Possible projects</vt:lpstr>
      <vt:lpstr>Links and 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Murray-Rust</dc:creator>
  <cp:lastModifiedBy>Microsoft Office User</cp:lastModifiedBy>
  <cp:revision>17</cp:revision>
  <dcterms:created xsi:type="dcterms:W3CDTF">2018-12-12T14:33:13Z</dcterms:created>
  <dcterms:modified xsi:type="dcterms:W3CDTF">2024-01-18T08:13:33Z</dcterms:modified>
</cp:coreProperties>
</file>

<file path=docProps/thumbnail.jpeg>
</file>